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1" r:id="rId2"/>
    <p:sldId id="263" r:id="rId3"/>
    <p:sldId id="264" r:id="rId4"/>
    <p:sldId id="265" r:id="rId5"/>
    <p:sldId id="266" r:id="rId6"/>
    <p:sldId id="267" r:id="rId7"/>
    <p:sldId id="269" r:id="rId8"/>
    <p:sldId id="278" r:id="rId9"/>
    <p:sldId id="268" r:id="rId10"/>
    <p:sldId id="271" r:id="rId11"/>
    <p:sldId id="272" r:id="rId12"/>
    <p:sldId id="273" r:id="rId13"/>
    <p:sldId id="270" r:id="rId14"/>
    <p:sldId id="277" r:id="rId15"/>
    <p:sldId id="274" r:id="rId16"/>
    <p:sldId id="275" r:id="rId17"/>
    <p:sldId id="276" r:id="rId18"/>
    <p:sldId id="279" r:id="rId19"/>
    <p:sldId id="281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01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54F9D-6C57-4BCF-9580-005BFEE54A90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B1FA8-5065-4F14-AA05-EBEFA0E1EE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405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04EF2-6976-4936-82B2-9E1C30C1E48B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F2153-D441-40A6-A885-4A9B2F7FDF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89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2C14A-5E77-4ACD-AC3A-36ADEB1C7AD9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6C8C3-B757-452C-9A5C-F4C3EBF400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6538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4400C-D942-4278-80FF-EC562DEDC6CD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AA2AD-00A0-457D-886B-942F1D2260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8205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4B8FC-75AD-4B4D-BDE6-AA5A31436D60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00D3C-6AB9-4B03-BA1D-BEEAB34B39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2027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84747-C62E-437D-B14B-F474BCAD3891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5D7CA-E53A-4400-9572-A21FF4A9A8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757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C4236-98F1-40A0-8651-D8912E99999B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EDC69-F327-4808-A9D9-DDCDF72911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554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109E2-995D-46EA-B2B2-CA70EDB6F0E4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B98E1-3945-4088-89D4-A0470B0F58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6186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17B46-77F7-4DE5-86FC-11AE7C16BBD2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27904-A864-4C41-8224-E67B9EEB6A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4184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B74E8-A0D9-472D-8948-BBEBE4249F75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8589D-171F-4976-ACB2-EC479B1758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42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365B1-137A-4506-A2E1-C5980F302BC0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EFC4D-A34C-4D86-87B6-9E898BFA42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461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029109-5867-4703-976D-90136A7ADD18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47274C4-D17B-493B-A43C-CA8613B1C2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51" r:id="rId2"/>
    <p:sldLayoutId id="2147483760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61" r:id="rId9"/>
    <p:sldLayoutId id="2147483757" r:id="rId10"/>
    <p:sldLayoutId id="2147483758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400"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17013" cy="6858000"/>
          </a:xfrm>
        </p:spPr>
      </p:pic>
      <p:sp>
        <p:nvSpPr>
          <p:cNvPr id="5123" name="Прямоугольник 4"/>
          <p:cNvSpPr>
            <a:spLocks noChangeArrowheads="1"/>
          </p:cNvSpPr>
          <p:nvPr/>
        </p:nvSpPr>
        <p:spPr bwMode="auto">
          <a:xfrm>
            <a:off x="971550" y="1268413"/>
            <a:ext cx="648017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3600" b="1">
                <a:solidFill>
                  <a:srgbClr val="FF0000"/>
                </a:solidFill>
                <a:latin typeface="Cambria" pitchFamily="18" charset="0"/>
              </a:rPr>
              <a:t>«Музейная педагогика, </a:t>
            </a:r>
            <a:endParaRPr lang="en-US" sz="3600" b="1">
              <a:solidFill>
                <a:srgbClr val="FF0000"/>
              </a:solidFill>
              <a:latin typeface="Cambria" pitchFamily="18" charset="0"/>
            </a:endParaRPr>
          </a:p>
          <a:p>
            <a:pPr algn="ctr"/>
            <a:r>
              <a:rPr lang="ru-RU" sz="3600" b="1">
                <a:solidFill>
                  <a:srgbClr val="FF0000"/>
                </a:solidFill>
                <a:latin typeface="Cambria" pitchFamily="18" charset="0"/>
              </a:rPr>
              <a:t>как средство воспитания, развития и обучения дошкольников»</a:t>
            </a:r>
            <a:endParaRPr lang="ru-RU" sz="3600">
              <a:solidFill>
                <a:srgbClr val="FF0000"/>
              </a:solidFill>
              <a:latin typeface="Cambria" pitchFamily="18" charset="0"/>
            </a:endParaRPr>
          </a:p>
        </p:txBody>
      </p:sp>
      <p:sp>
        <p:nvSpPr>
          <p:cNvPr id="5124" name="Прямоугольник 5"/>
          <p:cNvSpPr>
            <a:spLocks noChangeArrowheads="1"/>
          </p:cNvSpPr>
          <p:nvPr/>
        </p:nvSpPr>
        <p:spPr bwMode="auto">
          <a:xfrm>
            <a:off x="2800350" y="4005263"/>
            <a:ext cx="52578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2060"/>
                </a:solidFill>
                <a:latin typeface="Cambria" pitchFamily="18" charset="0"/>
              </a:rPr>
              <a:t>Быкова Л.Н.</a:t>
            </a:r>
          </a:p>
          <a:p>
            <a:r>
              <a:rPr lang="ru-RU" sz="2400" b="1">
                <a:solidFill>
                  <a:srgbClr val="002060"/>
                </a:solidFill>
                <a:latin typeface="Cambria" pitchFamily="18" charset="0"/>
              </a:rPr>
              <a:t>Воспитатель МБДОУ «Детский сад с. Большая Гусиха»</a:t>
            </a:r>
            <a:endParaRPr lang="ru-RU" sz="240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5125" name="Прямоугольник 6"/>
          <p:cNvSpPr>
            <a:spLocks noChangeArrowheads="1"/>
          </p:cNvSpPr>
          <p:nvPr/>
        </p:nvSpPr>
        <p:spPr bwMode="auto">
          <a:xfrm>
            <a:off x="3916363" y="5732463"/>
            <a:ext cx="15128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b="1">
                <a:latin typeface="Cambria" pitchFamily="18" charset="0"/>
              </a:rPr>
              <a:t>Ноябрь</a:t>
            </a:r>
          </a:p>
          <a:p>
            <a:pPr algn="ctr"/>
            <a:r>
              <a:rPr lang="ru-RU" b="1">
                <a:latin typeface="Cambria" pitchFamily="18" charset="0"/>
              </a:rPr>
              <a:t>2015г</a:t>
            </a:r>
          </a:p>
          <a:p>
            <a:endParaRPr lang="ru-RU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55576" y="908720"/>
            <a:ext cx="7776864" cy="4536504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marL="0" indent="0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400" i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ambria" pitchFamily="18" charset="0"/>
              </a:rPr>
              <a:t>«Музей </a:t>
            </a:r>
            <a:r>
              <a:rPr lang="ru-RU" sz="3600" i="1" dirty="0">
                <a:effectLst/>
                <a:latin typeface="Cambria" pitchFamily="18" charset="0"/>
              </a:rPr>
              <a:t>– </a:t>
            </a:r>
            <a:r>
              <a:rPr lang="ru-RU" sz="3600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ambria" pitchFamily="18" charset="0"/>
              </a:rPr>
              <a:t>это смесь искусства и истории, филологии и басни, документа и романа, которая посылает нам через многие годы луч света и доносит уникальные по ценности опыт и </a:t>
            </a:r>
            <a:r>
              <a:rPr lang="ru-RU" sz="3600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ambria" pitchFamily="18" charset="0"/>
              </a:rPr>
              <a:t>знания»</a:t>
            </a:r>
            <a:r>
              <a:rPr lang="en-US" sz="3600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ambria" pitchFamily="18" charset="0"/>
              </a:rPr>
              <a:t/>
            </a:r>
            <a:br>
              <a:rPr lang="en-US" sz="3600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ambria" pitchFamily="18" charset="0"/>
              </a:rPr>
            </a:br>
            <a:r>
              <a:rPr lang="en-US" sz="3600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mbria" pitchFamily="18" charset="0"/>
              </a:rPr>
              <a:t>                                                        </a:t>
            </a:r>
            <a:r>
              <a:rPr lang="ru-RU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ambria" pitchFamily="18" charset="0"/>
              </a:rPr>
              <a:t>Ф</a:t>
            </a:r>
            <a:r>
              <a:rPr lang="ru-RU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ambria" pitchFamily="18" charset="0"/>
              </a:rPr>
              <a:t>. </a:t>
            </a:r>
            <a:r>
              <a:rPr lang="ru-RU" sz="320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ambria" pitchFamily="18" charset="0"/>
              </a:rPr>
              <a:t>Дзери</a:t>
            </a:r>
            <a:r>
              <a:rPr lang="ru-RU" sz="3200" b="0" i="1" dirty="0">
                <a:effectLst/>
                <a:latin typeface="Cambria" pitchFamily="18" charset="0"/>
              </a:rPr>
              <a:t/>
            </a:r>
            <a:br>
              <a:rPr lang="ru-RU" sz="3200" b="0" i="1" dirty="0">
                <a:effectLst/>
                <a:latin typeface="Cambria" pitchFamily="18" charset="0"/>
              </a:rPr>
            </a:br>
            <a:endParaRPr lang="ru-RU" b="0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6512511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800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«Юный краевед»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14313" y="2071688"/>
            <a:ext cx="4714875" cy="3643312"/>
          </a:xfrm>
        </p:spPr>
        <p:txBody>
          <a:bodyPr rtlCol="0">
            <a:noAutofit/>
          </a:bodyPr>
          <a:lstStyle/>
          <a:p>
            <a:pPr marL="45720" indent="0" eaLnBrk="1" fontAlgn="auto" hangingPunct="1">
              <a:lnSpc>
                <a:spcPct val="120000"/>
              </a:lnSpc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mbria" pitchFamily="18" charset="0"/>
              </a:rPr>
              <a:t>Цель мини-музея </a:t>
            </a: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«Юный краевед» - заложить основы духовно-нравственной личности с активной жизненной позицией и творческим потенциалом, способной к 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самосовершенствованию</a:t>
            </a: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, гармоничному взаимодействию с другими людьми.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  <a:latin typeface="Cambria" pitchFamily="18" charset="0"/>
            </a:endParaRPr>
          </a:p>
          <a:p>
            <a:pPr indent="-182880" eaLnBrk="1" fontAlgn="auto" hangingPunct="1">
              <a:lnSpc>
                <a:spcPct val="170000"/>
              </a:lnSpc>
              <a:buClr>
                <a:schemeClr val="accent6">
                  <a:lumMod val="75000"/>
                </a:schemeClr>
              </a:buClr>
              <a:defRPr/>
            </a:pP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172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900" y="2251075"/>
            <a:ext cx="4229100" cy="383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260648"/>
            <a:ext cx="5760640" cy="936104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800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«Юный краевед»</a:t>
            </a:r>
          </a:p>
        </p:txBody>
      </p:sp>
      <p:sp>
        <p:nvSpPr>
          <p:cNvPr id="8195" name="Объект 2"/>
          <p:cNvSpPr>
            <a:spLocks noGrp="1"/>
          </p:cNvSpPr>
          <p:nvPr>
            <p:ph sz="quarter" idx="13"/>
          </p:nvPr>
        </p:nvSpPr>
        <p:spPr>
          <a:xfrm>
            <a:off x="357188" y="1285875"/>
            <a:ext cx="5357812" cy="5214938"/>
          </a:xfrm>
        </p:spPr>
        <p:txBody>
          <a:bodyPr/>
          <a:lstStyle/>
          <a:p>
            <a:pPr marL="44450" indent="0" eaLnBrk="1" hangingPunct="1">
              <a:buFont typeface="Georgia" pitchFamily="18" charset="0"/>
              <a:buNone/>
            </a:pPr>
            <a:r>
              <a:rPr lang="ru-RU" sz="2000" b="1" smtClean="0">
                <a:solidFill>
                  <a:srgbClr val="FF0000"/>
                </a:solidFill>
                <a:latin typeface="Cambria" pitchFamily="18" charset="0"/>
              </a:rPr>
              <a:t>Задачи:</a:t>
            </a:r>
            <a:endParaRPr lang="ru-RU" sz="2000" smtClean="0">
              <a:solidFill>
                <a:srgbClr val="FF0000"/>
              </a:solidFill>
              <a:latin typeface="Cambria" pitchFamily="18" charset="0"/>
            </a:endParaRPr>
          </a:p>
          <a:p>
            <a:pPr marL="44450" indent="0" eaLnBrk="1" hangingPunct="1">
              <a:buFont typeface="Georgia" pitchFamily="18" charset="0"/>
              <a:buNone/>
            </a:pPr>
            <a:r>
              <a:rPr lang="ru-RU" sz="1800" b="1" smtClean="0">
                <a:latin typeface="Cambria" pitchFamily="18" charset="0"/>
              </a:rPr>
              <a:t>1.    </a:t>
            </a:r>
            <a:r>
              <a:rPr lang="ru-RU" sz="1800" smtClean="0">
                <a:latin typeface="Cambria" pitchFamily="18" charset="0"/>
              </a:rPr>
              <a:t> </a:t>
            </a:r>
            <a:r>
              <a:rPr lang="ru-RU" sz="1800" b="1" smtClean="0">
                <a:latin typeface="Cambria" pitchFamily="18" charset="0"/>
              </a:rPr>
              <a:t>Приобщить дошкольников к духовно – нравственной традиции русского народа.</a:t>
            </a:r>
            <a:endParaRPr lang="ru-RU" sz="1800" smtClean="0">
              <a:latin typeface="Cambria" pitchFamily="18" charset="0"/>
            </a:endParaRPr>
          </a:p>
          <a:p>
            <a:pPr marL="44450" indent="0" eaLnBrk="1" hangingPunct="1">
              <a:buFont typeface="Georgia" pitchFamily="18" charset="0"/>
              <a:buNone/>
            </a:pPr>
            <a:r>
              <a:rPr lang="ru-RU" sz="1800" b="1" smtClean="0">
                <a:latin typeface="Cambria" pitchFamily="18" charset="0"/>
              </a:rPr>
              <a:t>2.    </a:t>
            </a:r>
            <a:r>
              <a:rPr lang="ru-RU" sz="1800" smtClean="0">
                <a:latin typeface="Cambria" pitchFamily="18" charset="0"/>
              </a:rPr>
              <a:t> </a:t>
            </a:r>
            <a:r>
              <a:rPr lang="ru-RU" sz="1800" b="1" smtClean="0">
                <a:latin typeface="Cambria" pitchFamily="18" charset="0"/>
              </a:rPr>
              <a:t>На примере ближнего природного окружения познакомить дошкольников с окружающим миром, помочь ему сознать свое место в нем.</a:t>
            </a:r>
            <a:endParaRPr lang="ru-RU" sz="1800" smtClean="0">
              <a:latin typeface="Cambria" pitchFamily="18" charset="0"/>
            </a:endParaRPr>
          </a:p>
          <a:p>
            <a:pPr marL="44450" indent="0" eaLnBrk="1" hangingPunct="1">
              <a:buFont typeface="Georgia" pitchFamily="18" charset="0"/>
              <a:buNone/>
            </a:pPr>
            <a:r>
              <a:rPr lang="ru-RU" sz="1800" b="1" smtClean="0">
                <a:latin typeface="Cambria" pitchFamily="18" charset="0"/>
              </a:rPr>
              <a:t>3.    </a:t>
            </a:r>
            <a:r>
              <a:rPr lang="ru-RU" sz="1800" smtClean="0">
                <a:latin typeface="Cambria" pitchFamily="18" charset="0"/>
              </a:rPr>
              <a:t> </a:t>
            </a:r>
            <a:r>
              <a:rPr lang="ru-RU" sz="1800" b="1" smtClean="0">
                <a:latin typeface="Cambria" pitchFamily="18" charset="0"/>
              </a:rPr>
              <a:t>Средствами нравственно-патриотического воспитания развивать интеллект ребенка, формировать образно-наглядное мышление, творческие способности, элементы самостоятельности, навыки взаимоотношений с взрослыми и сверстниками.</a:t>
            </a:r>
            <a:endParaRPr lang="ru-RU" sz="1800" smtClean="0">
              <a:latin typeface="Cambria" pitchFamily="18" charset="0"/>
            </a:endParaRPr>
          </a:p>
          <a:p>
            <a:pPr marL="44450" indent="0" eaLnBrk="1" hangingPunct="1">
              <a:buFont typeface="Georgia" pitchFamily="18" charset="0"/>
              <a:buNone/>
            </a:pPr>
            <a:r>
              <a:rPr lang="ru-RU" sz="1800" b="1" smtClean="0">
                <a:latin typeface="Cambria" pitchFamily="18" charset="0"/>
              </a:rPr>
              <a:t>4.    </a:t>
            </a:r>
            <a:r>
              <a:rPr lang="ru-RU" sz="1800" smtClean="0">
                <a:latin typeface="Cambria" pitchFamily="18" charset="0"/>
              </a:rPr>
              <a:t> </a:t>
            </a:r>
            <a:r>
              <a:rPr lang="ru-RU" sz="1800" b="1" smtClean="0">
                <a:latin typeface="Cambria" pitchFamily="18" charset="0"/>
              </a:rPr>
              <a:t>Нравственно воспитывать дошкольника, развивая доброе, заботливое отношение к природе и людям, своему краю</a:t>
            </a:r>
            <a:r>
              <a:rPr lang="ru-RU" sz="2000" b="1" smtClean="0">
                <a:latin typeface="Cambria" pitchFamily="18" charset="0"/>
              </a:rPr>
              <a:t>, стране.</a:t>
            </a:r>
            <a:endParaRPr lang="ru-RU" sz="2000" smtClean="0">
              <a:latin typeface="Cambria" pitchFamily="18" charset="0"/>
            </a:endParaRPr>
          </a:p>
        </p:txBody>
      </p:sp>
      <p:pic>
        <p:nvPicPr>
          <p:cNvPr id="8196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060575"/>
            <a:ext cx="3128963" cy="417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992888" cy="144016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itchFamily="18" charset="0"/>
              </a:rPr>
              <a:t>Правила поведения </a:t>
            </a:r>
            <a:r>
              <a:rPr lang="en-US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itchFamily="18" charset="0"/>
              </a:rPr>
              <a:t/>
            </a:r>
            <a:br>
              <a:rPr lang="en-US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itchFamily="18" charset="0"/>
              </a:rPr>
            </a:br>
            <a:r>
              <a:rPr lang="ru-RU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itchFamily="18" charset="0"/>
              </a:rPr>
              <a:t>в </a:t>
            </a:r>
            <a:r>
              <a:rPr lang="ru-RU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itchFamily="18" charset="0"/>
              </a:rPr>
              <a:t>мини-музее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00113" y="1916113"/>
            <a:ext cx="7416800" cy="2513012"/>
          </a:xfrm>
        </p:spPr>
        <p:txBody>
          <a:bodyPr rtlCol="0">
            <a:normAutofit fontScale="32500" lnSpcReduction="20000"/>
          </a:bodyPr>
          <a:lstStyle/>
          <a:p>
            <a:pPr indent="-182880" eaLnBrk="1" hangingPunct="1">
              <a:lnSpc>
                <a:spcPct val="120000"/>
              </a:lnSpc>
              <a:buClr>
                <a:schemeClr val="accent6">
                  <a:lumMod val="75000"/>
                </a:schemeClr>
              </a:buClr>
              <a:defRPr/>
            </a:pPr>
            <a:r>
              <a:rPr lang="en-US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  </a:t>
            </a:r>
            <a:r>
              <a:rPr lang="ru-RU" sz="5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В </a:t>
            </a:r>
            <a:r>
              <a:rPr lang="ru-RU" sz="5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руки экспонат возьми, хорошенько рассмотри.</a:t>
            </a:r>
            <a:endParaRPr lang="ru-RU" sz="5500" dirty="0">
              <a:solidFill>
                <a:schemeClr val="tx1">
                  <a:lumMod val="75000"/>
                  <a:lumOff val="25000"/>
                </a:schemeClr>
              </a:solidFill>
              <a:latin typeface="Cambria" pitchFamily="18" charset="0"/>
            </a:endParaRPr>
          </a:p>
          <a:p>
            <a:pPr indent="-182880" eaLnBrk="1" hangingPunct="1">
              <a:lnSpc>
                <a:spcPct val="120000"/>
              </a:lnSpc>
              <a:buClr>
                <a:schemeClr val="accent6">
                  <a:lumMod val="75000"/>
                </a:schemeClr>
              </a:buClr>
              <a:defRPr/>
            </a:pPr>
            <a:r>
              <a:rPr lang="en-US" sz="5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  </a:t>
            </a:r>
            <a:r>
              <a:rPr lang="ru-RU" sz="5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На </a:t>
            </a:r>
            <a:r>
              <a:rPr lang="ru-RU" sz="5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него ты посмотри и на место положи.</a:t>
            </a:r>
            <a:endParaRPr lang="ru-RU" sz="5500" dirty="0">
              <a:solidFill>
                <a:schemeClr val="tx1">
                  <a:lumMod val="75000"/>
                  <a:lumOff val="25000"/>
                </a:schemeClr>
              </a:solidFill>
              <a:latin typeface="Cambria" pitchFamily="18" charset="0"/>
            </a:endParaRPr>
          </a:p>
          <a:p>
            <a:pPr indent="-182880" eaLnBrk="1" hangingPunct="1">
              <a:lnSpc>
                <a:spcPct val="120000"/>
              </a:lnSpc>
              <a:buClr>
                <a:schemeClr val="accent6">
                  <a:lumMod val="75000"/>
                </a:schemeClr>
              </a:buClr>
              <a:defRPr/>
            </a:pPr>
            <a:r>
              <a:rPr lang="en-US" sz="5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  </a:t>
            </a:r>
            <a:r>
              <a:rPr lang="ru-RU" sz="5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Экспонат </a:t>
            </a:r>
            <a:r>
              <a:rPr lang="ru-RU" sz="5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нельзя ломать и без спроса забирать.</a:t>
            </a:r>
            <a:endParaRPr lang="ru-RU" sz="5500" dirty="0">
              <a:solidFill>
                <a:schemeClr val="tx1">
                  <a:lumMod val="75000"/>
                  <a:lumOff val="25000"/>
                </a:schemeClr>
              </a:solidFill>
              <a:latin typeface="Cambria" pitchFamily="18" charset="0"/>
            </a:endParaRPr>
          </a:p>
          <a:p>
            <a:pPr indent="-182880" eaLnBrk="1" hangingPunct="1">
              <a:lnSpc>
                <a:spcPct val="120000"/>
              </a:lnSpc>
              <a:buClr>
                <a:schemeClr val="accent6">
                  <a:lumMod val="75000"/>
                </a:schemeClr>
              </a:buClr>
              <a:defRPr/>
            </a:pPr>
            <a:r>
              <a:rPr lang="en-US" sz="5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  </a:t>
            </a:r>
            <a:r>
              <a:rPr lang="ru-RU" sz="5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Если </a:t>
            </a:r>
            <a:r>
              <a:rPr lang="ru-RU" sz="5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что-то непонятно – получить ответ приятно. </a:t>
            </a:r>
            <a:endParaRPr lang="en-US" sz="55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ambria" pitchFamily="18" charset="0"/>
            </a:endParaRPr>
          </a:p>
          <a:p>
            <a:pPr indent="-182880" eaLnBrk="1" hangingPunct="1">
              <a:lnSpc>
                <a:spcPct val="120000"/>
              </a:lnSpc>
              <a:buClr>
                <a:schemeClr val="accent6">
                  <a:lumMod val="75000"/>
                </a:schemeClr>
              </a:buClr>
              <a:defRPr/>
            </a:pPr>
            <a:r>
              <a:rPr lang="en-US" sz="5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  </a:t>
            </a:r>
            <a:r>
              <a:rPr lang="ru-RU" sz="5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Посетитель</a:t>
            </a:r>
            <a:r>
              <a:rPr lang="ru-RU" sz="5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, не робей, задавай вопрос скорей!</a:t>
            </a:r>
            <a:endParaRPr lang="ru-RU" sz="5500" dirty="0">
              <a:solidFill>
                <a:schemeClr val="tx1">
                  <a:lumMod val="75000"/>
                  <a:lumOff val="25000"/>
                </a:schemeClr>
              </a:solidFill>
              <a:latin typeface="Cambria" pitchFamily="18" charset="0"/>
            </a:endParaRPr>
          </a:p>
          <a:p>
            <a:pPr indent="-182880" eaLnBrk="1" hangingPunct="1">
              <a:lnSpc>
                <a:spcPct val="120000"/>
              </a:lnSpc>
              <a:buClr>
                <a:schemeClr val="accent6">
                  <a:lumMod val="75000"/>
                </a:schemeClr>
              </a:buClr>
              <a:defRPr/>
            </a:pPr>
            <a:r>
              <a:rPr lang="en-US" sz="5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  </a:t>
            </a:r>
            <a:r>
              <a:rPr lang="ru-RU" sz="5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Что </a:t>
            </a:r>
            <a:r>
              <a:rPr lang="ru-RU" sz="5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нового в музее узнаешь ты – своим друзьям ты расскажи</a:t>
            </a:r>
            <a:r>
              <a:rPr lang="ru-RU" sz="5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.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9220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52938"/>
            <a:ext cx="2560638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488" y="4565650"/>
            <a:ext cx="2730500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350" y="4452938"/>
            <a:ext cx="2554288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560840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800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Разделы нашего музея:</a:t>
            </a:r>
            <a:endParaRPr lang="ru-RU" sz="4800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674465" y="1484784"/>
            <a:ext cx="6065887" cy="2105974"/>
          </a:xfrm>
          <a:ln>
            <a:miter lim="800000"/>
            <a:headEnd/>
            <a:tailEnd/>
          </a:ln>
          <a:extLst/>
        </p:spPr>
        <p:txBody>
          <a:bodyPr rtlCol="0">
            <a:normAutofit/>
          </a:bodyPr>
          <a:lstStyle/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ru-RU" sz="3600" b="1" dirty="0" smtClean="0">
                <a:ln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ambria" pitchFamily="18" charset="0"/>
              </a:rPr>
              <a:t>  Русская </a:t>
            </a:r>
            <a:r>
              <a:rPr lang="ru-RU" sz="3600" b="1" dirty="0">
                <a:ln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ambria" pitchFamily="18" charset="0"/>
              </a:rPr>
              <a:t>изба.</a:t>
            </a:r>
            <a:endParaRPr lang="ru-RU" sz="3600" dirty="0">
              <a:ln>
                <a:solidFill>
                  <a:srgbClr val="002060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Cambria" pitchFamily="18" charset="0"/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ru-RU" sz="3600" b="1" dirty="0" smtClean="0">
                <a:ln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ambria" pitchFamily="18" charset="0"/>
              </a:rPr>
              <a:t>  Удивительная </a:t>
            </a:r>
            <a:r>
              <a:rPr lang="ru-RU" sz="3600" b="1" dirty="0">
                <a:ln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ambria" pitchFamily="18" charset="0"/>
              </a:rPr>
              <a:t>роспись.</a:t>
            </a:r>
            <a:endParaRPr lang="ru-RU" sz="3600" dirty="0">
              <a:ln>
                <a:solidFill>
                  <a:srgbClr val="002060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Cambria" pitchFamily="18" charset="0"/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ru-RU" sz="3600" b="1" dirty="0" smtClean="0">
                <a:ln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ambria" pitchFamily="18" charset="0"/>
              </a:rPr>
              <a:t>  Мир </a:t>
            </a:r>
            <a:r>
              <a:rPr lang="ru-RU" sz="3600" b="1" dirty="0">
                <a:ln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ambria" pitchFamily="18" charset="0"/>
              </a:rPr>
              <a:t>кукол.</a:t>
            </a:r>
            <a:endParaRPr lang="ru-RU" sz="3600" dirty="0">
              <a:ln>
                <a:solidFill>
                  <a:srgbClr val="002060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Cambria" pitchFamily="18" charset="0"/>
            </a:endParaRP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24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93348">
            <a:off x="192088" y="4346575"/>
            <a:ext cx="2892425" cy="217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6028">
            <a:off x="6049963" y="4362450"/>
            <a:ext cx="2851150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3657600"/>
            <a:ext cx="3425825" cy="241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560840" cy="864096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Раздел «Русская изба»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05651" y="1196752"/>
            <a:ext cx="8424936" cy="3240360"/>
          </a:xfrm>
          <a:ln>
            <a:miter lim="800000"/>
            <a:headEnd/>
            <a:tailEnd/>
          </a:ln>
          <a:extLst/>
        </p:spPr>
        <p:txBody>
          <a:bodyPr rtlCol="0">
            <a:no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45720" indent="0" algn="ctr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Cambria" pitchFamily="18" charset="0"/>
              </a:rPr>
              <a:t>Раздел «Русская изба» позволяет познакомить </a:t>
            </a: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Cambria" pitchFamily="18" charset="0"/>
              </a:rPr>
              <a:t>дошкольников </a:t>
            </a: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Cambria" pitchFamily="18" charset="0"/>
              </a:rPr>
              <a:t>с культурой народа родного края, с бытом, традициями, отдельными историческими моментами, фольклором. 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ru-RU" sz="32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1268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3789363"/>
            <a:ext cx="3887787" cy="291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3864" y="0"/>
            <a:ext cx="8424936" cy="1479171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Отыскали мы местечко знаменитой русской печке</a:t>
            </a:r>
          </a:p>
        </p:txBody>
      </p:sp>
      <p:pic>
        <p:nvPicPr>
          <p:cNvPr id="12291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1916113"/>
            <a:ext cx="3529013" cy="462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5833" y="260648"/>
            <a:ext cx="6512511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Музейные экспонаты</a:t>
            </a:r>
            <a:endParaRPr lang="ru-RU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927225" y="5562600"/>
            <a:ext cx="5761038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  <a:cs typeface="+mn-cs"/>
              </a:rPr>
              <a:t>Чугунки, горшки, корыта и ухваты -очень интересны маленьким ребятам!</a:t>
            </a:r>
          </a:p>
        </p:txBody>
      </p:sp>
      <p:pic>
        <p:nvPicPr>
          <p:cNvPr id="13316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422525"/>
            <a:ext cx="2479675" cy="293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71775" y="1341438"/>
            <a:ext cx="3352800" cy="2901950"/>
          </a:xfrm>
        </p:spPr>
      </p:pic>
      <p:pic>
        <p:nvPicPr>
          <p:cNvPr id="13318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350" y="2073275"/>
            <a:ext cx="2663825" cy="328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397602" y="195858"/>
            <a:ext cx="6512511" cy="1143000"/>
          </a:xfrm>
          <a:prstGeom prst="rect">
            <a:avLst/>
          </a:prstGeom>
          <a:effectLst/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Georgia" pitchFamily="18" charset="0"/>
              <a:buNone/>
              <a:defRPr/>
            </a:pPr>
            <a:r>
              <a:rPr lang="ru-RU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Музейные экспонаты</a:t>
            </a:r>
            <a:endParaRPr lang="ru-RU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4339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203325"/>
            <a:ext cx="3983037" cy="524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327150"/>
            <a:ext cx="3887788" cy="512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064895" cy="1571612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Раздел </a:t>
            </a:r>
            <a:r>
              <a:rPr lang="ru-RU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</a:t>
            </a:r>
            <a:r>
              <a:rPr lang="ru-RU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Удивительная роспись»</a:t>
            </a:r>
          </a:p>
        </p:txBody>
      </p:sp>
      <p:sp>
        <p:nvSpPr>
          <p:cNvPr id="15363" name="Объект 2"/>
          <p:cNvSpPr>
            <a:spLocks noGrp="1"/>
          </p:cNvSpPr>
          <p:nvPr>
            <p:ph sz="quarter" idx="13"/>
          </p:nvPr>
        </p:nvSpPr>
        <p:spPr>
          <a:xfrm>
            <a:off x="642938" y="1785938"/>
            <a:ext cx="8215312" cy="2071687"/>
          </a:xfrm>
        </p:spPr>
        <p:txBody>
          <a:bodyPr/>
          <a:lstStyle/>
          <a:p>
            <a:pPr marL="44450" indent="0" eaLnBrk="1" hangingPunct="1">
              <a:buFont typeface="Georgia" pitchFamily="18" charset="0"/>
              <a:buNone/>
            </a:pPr>
            <a:r>
              <a:rPr lang="ru-RU" sz="2800" b="1" smtClean="0">
                <a:latin typeface="Cambria" pitchFamily="18" charset="0"/>
              </a:rPr>
              <a:t>Раздел «Удивительная роспись» позволяет  </a:t>
            </a:r>
            <a:r>
              <a:rPr lang="ru-RU" sz="2800" b="1" i="1" smtClean="0">
                <a:latin typeface="Cambria" pitchFamily="18" charset="0"/>
              </a:rPr>
              <a:t>расширять и углублять у детей среднего и старшего дошкольного возраста знания о русском народном промысле.</a:t>
            </a:r>
            <a:endParaRPr lang="ru-RU" sz="2800" smtClean="0">
              <a:latin typeface="Cambria" pitchFamily="18" charset="0"/>
            </a:endParaRPr>
          </a:p>
        </p:txBody>
      </p:sp>
      <p:pic>
        <p:nvPicPr>
          <p:cNvPr id="15364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3644900"/>
            <a:ext cx="3995737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403648" y="182727"/>
            <a:ext cx="6512511" cy="1008112"/>
          </a:xfrm>
          <a:prstGeom prst="rect">
            <a:avLst/>
          </a:prstGeom>
          <a:effectLst/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Georgia" pitchFamily="18" charset="0"/>
              <a:buNone/>
              <a:defRPr/>
            </a:pPr>
            <a:r>
              <a:rPr lang="ru-RU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Музейные экспонаты</a:t>
            </a:r>
            <a:endParaRPr lang="ru-RU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6387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200" y="1185863"/>
            <a:ext cx="3578225" cy="280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887788"/>
            <a:ext cx="3744912" cy="274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4043363"/>
            <a:ext cx="3675062" cy="258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ъект 2"/>
          <p:cNvSpPr>
            <a:spLocks noGrp="1"/>
          </p:cNvSpPr>
          <p:nvPr>
            <p:ph sz="quarter" idx="13"/>
          </p:nvPr>
        </p:nvSpPr>
        <p:spPr>
          <a:xfrm>
            <a:off x="468313" y="1557338"/>
            <a:ext cx="8207375" cy="2951162"/>
          </a:xfrm>
        </p:spPr>
        <p:txBody>
          <a:bodyPr/>
          <a:lstStyle/>
          <a:p>
            <a:pPr marL="44450" indent="0" algn="ctr" eaLnBrk="1" hangingPunct="1">
              <a:lnSpc>
                <a:spcPct val="150000"/>
              </a:lnSpc>
              <a:buFont typeface="Georgia" pitchFamily="18" charset="0"/>
              <a:buNone/>
            </a:pPr>
            <a:r>
              <a:rPr lang="ru-RU" sz="2800" b="1" smtClean="0">
                <a:latin typeface="Cambria" pitchFamily="18" charset="0"/>
              </a:rPr>
              <a:t>Русская тряпичная кукла считается одним из самых загадочных символов России. </a:t>
            </a:r>
          </a:p>
          <a:p>
            <a:pPr marL="44450" indent="0" algn="ctr" eaLnBrk="1" hangingPunct="1">
              <a:lnSpc>
                <a:spcPct val="150000"/>
              </a:lnSpc>
              <a:buFont typeface="Georgia" pitchFamily="18" charset="0"/>
              <a:buNone/>
            </a:pPr>
            <a:r>
              <a:rPr lang="ru-RU" sz="2800" b="1" smtClean="0">
                <a:latin typeface="Cambria" pitchFamily="18" charset="0"/>
              </a:rPr>
              <a:t>Это не просто детская игрушка, это неотъемлемый атрибут древних обрядов. </a:t>
            </a:r>
            <a:endParaRPr lang="ru-RU" sz="2800" smtClean="0">
              <a:latin typeface="Cambria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799035" y="0"/>
            <a:ext cx="5688632" cy="1368152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Раздел </a:t>
            </a:r>
            <a:r>
              <a:rPr lang="ru-RU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«Мир кукол»</a:t>
            </a:r>
            <a:endParaRPr lang="ru-RU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741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4259263"/>
            <a:ext cx="316865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1" y="1628800"/>
            <a:ext cx="3384375" cy="2952328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effectLst/>
                <a:latin typeface="Cambria" pitchFamily="18" charset="0"/>
              </a:rPr>
              <a:t>«Спи-ка, </a:t>
            </a:r>
            <a:br>
              <a:rPr lang="ru-RU" sz="2400" dirty="0">
                <a:effectLst/>
                <a:latin typeface="Cambria" pitchFamily="18" charset="0"/>
              </a:rPr>
            </a:br>
            <a:r>
              <a:rPr lang="ru-RU" sz="2400" dirty="0">
                <a:effectLst/>
                <a:latin typeface="Cambria" pitchFamily="18" charset="0"/>
              </a:rPr>
              <a:t>Маша, солнышко,</a:t>
            </a:r>
            <a:br>
              <a:rPr lang="ru-RU" sz="2400" dirty="0">
                <a:effectLst/>
                <a:latin typeface="Cambria" pitchFamily="18" charset="0"/>
              </a:rPr>
            </a:br>
            <a:r>
              <a:rPr lang="ru-RU" sz="2400" dirty="0">
                <a:effectLst/>
                <a:latin typeface="Cambria" pitchFamily="18" charset="0"/>
              </a:rPr>
              <a:t>Спи-ка</a:t>
            </a:r>
            <a:br>
              <a:rPr lang="ru-RU" sz="2400" dirty="0">
                <a:effectLst/>
                <a:latin typeface="Cambria" pitchFamily="18" charset="0"/>
              </a:rPr>
            </a:br>
            <a:r>
              <a:rPr lang="ru-RU" sz="2400" dirty="0" err="1">
                <a:effectLst/>
                <a:latin typeface="Cambria" pitchFamily="18" charset="0"/>
              </a:rPr>
              <a:t>житно</a:t>
            </a:r>
            <a:r>
              <a:rPr lang="ru-RU" sz="2400" dirty="0">
                <a:effectLst/>
                <a:latin typeface="Cambria" pitchFamily="18" charset="0"/>
              </a:rPr>
              <a:t>-зёрнышко,</a:t>
            </a:r>
            <a:br>
              <a:rPr lang="ru-RU" sz="2400" dirty="0">
                <a:effectLst/>
                <a:latin typeface="Cambria" pitchFamily="18" charset="0"/>
              </a:rPr>
            </a:br>
            <a:r>
              <a:rPr lang="ru-RU" sz="2400" dirty="0">
                <a:effectLst/>
                <a:latin typeface="Cambria" pitchFamily="18" charset="0"/>
              </a:rPr>
              <a:t>Спи-ка</a:t>
            </a:r>
            <a:br>
              <a:rPr lang="ru-RU" sz="2400" dirty="0">
                <a:effectLst/>
                <a:latin typeface="Cambria" pitchFamily="18" charset="0"/>
              </a:rPr>
            </a:br>
            <a:r>
              <a:rPr lang="ru-RU" sz="2400" dirty="0">
                <a:effectLst/>
                <a:latin typeface="Cambria" pitchFamily="18" charset="0"/>
              </a:rPr>
              <a:t>моя родная, </a:t>
            </a:r>
            <a:r>
              <a:rPr lang="ru-RU" sz="2400" dirty="0" smtClean="0">
                <a:effectLst/>
                <a:latin typeface="Cambria" pitchFamily="18" charset="0"/>
              </a:rPr>
              <a:t/>
            </a:r>
            <a:br>
              <a:rPr lang="ru-RU" sz="2400" dirty="0" smtClean="0">
                <a:effectLst/>
                <a:latin typeface="Cambria" pitchFamily="18" charset="0"/>
              </a:rPr>
            </a:br>
            <a:r>
              <a:rPr lang="ru-RU" sz="2400" dirty="0" smtClean="0">
                <a:effectLst/>
                <a:latin typeface="Cambria" pitchFamily="18" charset="0"/>
              </a:rPr>
              <a:t>рыбка </a:t>
            </a:r>
            <a:r>
              <a:rPr lang="ru-RU" sz="2400" dirty="0">
                <a:effectLst/>
                <a:latin typeface="Cambria" pitchFamily="18" charset="0"/>
              </a:rPr>
              <a:t>золотая!»</a:t>
            </a:r>
            <a:br>
              <a:rPr lang="ru-RU" sz="2400" dirty="0">
                <a:effectLst/>
                <a:latin typeface="Cambria" pitchFamily="18" charset="0"/>
              </a:rPr>
            </a:br>
            <a:endParaRPr lang="ru-RU" sz="2400" dirty="0">
              <a:latin typeface="Cambria" pitchFamily="18" charset="0"/>
            </a:endParaRPr>
          </a:p>
        </p:txBody>
      </p:sp>
      <p:pic>
        <p:nvPicPr>
          <p:cNvPr id="18435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1773238"/>
            <a:ext cx="457517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326975" y="-5913"/>
            <a:ext cx="6512511" cy="936104"/>
          </a:xfrm>
          <a:prstGeom prst="rect">
            <a:avLst/>
          </a:prstGeom>
          <a:effectLst/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Georgia" pitchFamily="18" charset="0"/>
              <a:buNone/>
              <a:defRPr/>
            </a:pPr>
            <a:r>
              <a:rPr lang="ru-RU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Музейные экспонаты</a:t>
            </a:r>
            <a:endParaRPr lang="ru-RU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9459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900" y="930275"/>
            <a:ext cx="4849813" cy="270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3636963"/>
            <a:ext cx="3935412" cy="318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163" y="3636963"/>
            <a:ext cx="3213100" cy="325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ъект 2"/>
          <p:cNvSpPr>
            <a:spLocks noGrp="1"/>
          </p:cNvSpPr>
          <p:nvPr>
            <p:ph sz="quarter" idx="13"/>
          </p:nvPr>
        </p:nvSpPr>
        <p:spPr>
          <a:xfrm>
            <a:off x="323850" y="188913"/>
            <a:ext cx="8208963" cy="1760537"/>
          </a:xfrm>
        </p:spPr>
        <p:txBody>
          <a:bodyPr/>
          <a:lstStyle/>
          <a:p>
            <a:pPr marL="44450" indent="0" eaLnBrk="1" hangingPunct="1">
              <a:lnSpc>
                <a:spcPct val="150000"/>
              </a:lnSpc>
              <a:buFont typeface="Georgia" pitchFamily="18" charset="0"/>
              <a:buNone/>
            </a:pPr>
            <a:r>
              <a:rPr lang="ru-RU" sz="2800" b="1" smtClean="0">
                <a:latin typeface="Cambria" pitchFamily="18" charset="0"/>
              </a:rPr>
              <a:t>Работа по созданию мини-музеев сплачивает коллектив воспитателей, родителей, детей.</a:t>
            </a:r>
            <a:endParaRPr lang="ru-RU" sz="2800" smtClean="0">
              <a:latin typeface="Cambria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39750" y="4437063"/>
            <a:ext cx="8208963" cy="2087562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fontAlgn="auto">
              <a:lnSpc>
                <a:spcPct val="170000"/>
              </a:lnSpc>
              <a:buFont typeface="Georgia" pitchFamily="18" charset="0"/>
              <a:buNone/>
              <a:defRPr/>
            </a:pPr>
            <a:r>
              <a:rPr lang="ru-RU" sz="11200" b="1" dirty="0" smtClean="0">
                <a:latin typeface="Cambria" pitchFamily="18" charset="0"/>
              </a:rPr>
              <a:t>В </a:t>
            </a:r>
            <a:r>
              <a:rPr lang="ru-RU" sz="11200" b="1" dirty="0">
                <a:latin typeface="Cambria" pitchFamily="18" charset="0"/>
              </a:rPr>
              <a:t>результате улучшения партнёрских отношений с родителями наблюдается рост духовно-нравственного воспитания детей.</a:t>
            </a:r>
            <a:endParaRPr lang="ru-RU" sz="11200" dirty="0">
              <a:latin typeface="Cambria" pitchFamily="18" charset="0"/>
            </a:endParaRPr>
          </a:p>
          <a:p>
            <a:pPr marL="45720" indent="0" fontAlgn="auto">
              <a:lnSpc>
                <a:spcPct val="150000"/>
              </a:lnSpc>
              <a:buFont typeface="Georgia" pitchFamily="18" charset="0"/>
              <a:buNone/>
              <a:defRPr/>
            </a:pPr>
            <a:r>
              <a:rPr lang="ru-RU" sz="2800" b="1" dirty="0" smtClean="0">
                <a:latin typeface="Cambria" pitchFamily="18" charset="0"/>
              </a:rPr>
              <a:t>.</a:t>
            </a:r>
            <a:endParaRPr lang="ru-RU" sz="2800" dirty="0">
              <a:latin typeface="Cambria" pitchFamily="18" charset="0"/>
            </a:endParaRPr>
          </a:p>
        </p:txBody>
      </p:sp>
      <p:pic>
        <p:nvPicPr>
          <p:cNvPr id="2048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858963"/>
            <a:ext cx="3311525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425" y="1858963"/>
            <a:ext cx="352742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73113" y="158750"/>
            <a:ext cx="7848600" cy="2265363"/>
          </a:xfrm>
        </p:spPr>
        <p:txBody>
          <a:bodyPr rtlCol="0">
            <a:noAutofit/>
          </a:bodyPr>
          <a:lstStyle/>
          <a:p>
            <a:pPr marL="45720" indent="0" algn="ctr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Дети с огромным удовольствием посещают мероприятия в музее детского сада, активно участвуют в играх, разучивают русские народные песни, танцы, хороводные игры.</a:t>
            </a:r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  <a:latin typeface="Cambria" pitchFamily="18" charset="0"/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1507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86030">
            <a:off x="119063" y="3546475"/>
            <a:ext cx="3168650" cy="245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150" y="2417763"/>
            <a:ext cx="2951163" cy="377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3445">
            <a:off x="5972175" y="3568700"/>
            <a:ext cx="3036888" cy="248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3"/>
          <p:cNvSpPr>
            <a:spLocks noChangeArrowheads="1"/>
          </p:cNvSpPr>
          <p:nvPr/>
        </p:nvSpPr>
        <p:spPr bwMode="auto">
          <a:xfrm>
            <a:off x="400050" y="1268413"/>
            <a:ext cx="8280400" cy="471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3600" b="1">
                <a:latin typeface="Cambria" pitchFamily="18" charset="0"/>
              </a:rPr>
              <a:t>Планируем и в дальнейшем проводить занятия для развития нравственных качеств личности, расширения кругозора, а так же знакомства детей с бытом прошлых лет. </a:t>
            </a:r>
          </a:p>
          <a:p>
            <a:endParaRPr lang="ru-RU" sz="1200">
              <a:latin typeface="Cambria" pitchFamily="18" charset="0"/>
            </a:endParaRPr>
          </a:p>
          <a:p>
            <a:pPr>
              <a:buFont typeface="Arial" charset="0"/>
              <a:buChar char="•"/>
            </a:pPr>
            <a:r>
              <a:rPr lang="ru-RU" sz="3600" b="1">
                <a:latin typeface="Cambria" pitchFamily="18" charset="0"/>
              </a:rPr>
              <a:t>Планируем  создать разделы вышивки и необычных вещей.</a:t>
            </a:r>
            <a:endParaRPr lang="ru-RU" sz="3600">
              <a:latin typeface="Cambria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265165" y="188640"/>
            <a:ext cx="6512511" cy="936104"/>
          </a:xfrm>
          <a:prstGeom prst="rect">
            <a:avLst/>
          </a:prstGeom>
          <a:effectLst/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Georgia" pitchFamily="18" charset="0"/>
              <a:buNone/>
              <a:defRPr/>
            </a:pPr>
            <a:r>
              <a:rPr lang="ru-RU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Наши планы:</a:t>
            </a:r>
            <a:endParaRPr lang="ru-RU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0" y="1484313"/>
            <a:ext cx="4230688" cy="444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827584" y="260648"/>
            <a:ext cx="7776864" cy="1152128"/>
          </a:xfrm>
          <a:prstGeom prst="rect">
            <a:avLst/>
          </a:prstGeom>
          <a:effectLst/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Georgia" pitchFamily="18" charset="0"/>
              <a:buNone/>
              <a:defRPr/>
            </a:pPr>
            <a:r>
              <a:rPr lang="ru-RU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 ЗА  ВНИМАНИЕ!</a:t>
            </a:r>
            <a:endParaRPr lang="ru-RU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355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3214688"/>
            <a:ext cx="1997075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1428750"/>
            <a:ext cx="2857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300</TotalTime>
  <Words>364</Words>
  <Application>Microsoft Office PowerPoint</Application>
  <PresentationFormat>Экран (4:3)</PresentationFormat>
  <Paragraphs>49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Trebuchet MS</vt:lpstr>
      <vt:lpstr>Georgia</vt:lpstr>
      <vt:lpstr>Calibri</vt:lpstr>
      <vt:lpstr>Cambria</vt:lpstr>
      <vt:lpstr>Воздушный поток</vt:lpstr>
      <vt:lpstr>Презентация PowerPoint</vt:lpstr>
      <vt:lpstr>«Музей – это смесь искусства и истории, филологии и басни, документа и романа, которая посылает нам через многие годы луч света и доносит уникальные по ценности опыт и знания»                                                         Ф. Дзери </vt:lpstr>
      <vt:lpstr>«Юный краевед»</vt:lpstr>
      <vt:lpstr>«Юный краевед»</vt:lpstr>
      <vt:lpstr>Правила поведения  в мини-музее</vt:lpstr>
      <vt:lpstr>Разделы нашего музея:</vt:lpstr>
      <vt:lpstr>Раздел «Русская изба» </vt:lpstr>
      <vt:lpstr>Отыскали мы местечко знаменитой русской печке</vt:lpstr>
      <vt:lpstr>Музейные экспонаты</vt:lpstr>
      <vt:lpstr>Презентация PowerPoint</vt:lpstr>
      <vt:lpstr>Раздел  «Удивительная роспись»</vt:lpstr>
      <vt:lpstr>Презентация PowerPoint</vt:lpstr>
      <vt:lpstr>Раздел  «Мир кукол»</vt:lpstr>
      <vt:lpstr>«Спи-ка,  Маша, солнышко, Спи-ка житно-зёрнышко, Спи-ка моя родная,  рыбка золотая!»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Sergey</dc:creator>
  <cp:lastModifiedBy>Ivanova</cp:lastModifiedBy>
  <cp:revision>24</cp:revision>
  <dcterms:created xsi:type="dcterms:W3CDTF">2015-11-15T16:15:47Z</dcterms:created>
  <dcterms:modified xsi:type="dcterms:W3CDTF">2016-02-28T11:59:48Z</dcterms:modified>
</cp:coreProperties>
</file>